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840" r:id="rId1"/>
    <p:sldMasterId id="2147483864" r:id="rId2"/>
    <p:sldMasterId id="2147483852" r:id="rId3"/>
  </p:sldMasterIdLst>
  <p:notesMasterIdLst>
    <p:notesMasterId r:id="rId17"/>
  </p:notesMasterIdLst>
  <p:handoutMasterIdLst>
    <p:handoutMasterId r:id="rId18"/>
  </p:handoutMasterIdLst>
  <p:sldIdLst>
    <p:sldId id="618" r:id="rId4"/>
    <p:sldId id="633" r:id="rId5"/>
    <p:sldId id="647" r:id="rId6"/>
    <p:sldId id="648" r:id="rId7"/>
    <p:sldId id="649" r:id="rId8"/>
    <p:sldId id="655" r:id="rId9"/>
    <p:sldId id="653" r:id="rId10"/>
    <p:sldId id="654" r:id="rId11"/>
    <p:sldId id="650" r:id="rId12"/>
    <p:sldId id="656" r:id="rId13"/>
    <p:sldId id="651" r:id="rId14"/>
    <p:sldId id="652" r:id="rId15"/>
    <p:sldId id="64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66FF"/>
    <a:srgbClr val="050C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94717" autoAdjust="0"/>
  </p:normalViewPr>
  <p:slideViewPr>
    <p:cSldViewPr>
      <p:cViewPr varScale="1">
        <p:scale>
          <a:sx n="108" d="100"/>
          <a:sy n="108" d="100"/>
        </p:scale>
        <p:origin x="33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1493"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372" cy="464184"/>
          </a:xfrm>
          <a:prstGeom prst="rect">
            <a:avLst/>
          </a:prstGeom>
        </p:spPr>
        <p:txBody>
          <a:bodyPr vert="horz" lIns="91650" tIns="45825" rIns="91650" bIns="45825" rtlCol="0"/>
          <a:lstStyle>
            <a:lvl1pPr algn="l">
              <a:defRPr sz="1200"/>
            </a:lvl1pPr>
          </a:lstStyle>
          <a:p>
            <a:endParaRPr lang="en-US" dirty="0"/>
          </a:p>
        </p:txBody>
      </p:sp>
      <p:sp>
        <p:nvSpPr>
          <p:cNvPr id="3" name="Date Placeholder 2"/>
          <p:cNvSpPr>
            <a:spLocks noGrp="1"/>
          </p:cNvSpPr>
          <p:nvPr>
            <p:ph type="dt" sz="quarter" idx="1"/>
          </p:nvPr>
        </p:nvSpPr>
        <p:spPr>
          <a:xfrm>
            <a:off x="3970438" y="0"/>
            <a:ext cx="3038372" cy="464184"/>
          </a:xfrm>
          <a:prstGeom prst="rect">
            <a:avLst/>
          </a:prstGeom>
        </p:spPr>
        <p:txBody>
          <a:bodyPr vert="horz" lIns="91650" tIns="45825" rIns="91650" bIns="45825" rtlCol="0"/>
          <a:lstStyle>
            <a:lvl1pPr algn="r">
              <a:defRPr sz="1200"/>
            </a:lvl1pPr>
          </a:lstStyle>
          <a:p>
            <a:fld id="{A4408E00-EC0C-4ABE-A30C-4394A204911D}" type="datetimeFigureOut">
              <a:rPr lang="en-US" smtClean="0"/>
              <a:pPr/>
              <a:t>9/28/2023</a:t>
            </a:fld>
            <a:endParaRPr lang="en-US" dirty="0"/>
          </a:p>
        </p:txBody>
      </p:sp>
      <p:sp>
        <p:nvSpPr>
          <p:cNvPr id="4" name="Footer Placeholder 3"/>
          <p:cNvSpPr>
            <a:spLocks noGrp="1"/>
          </p:cNvSpPr>
          <p:nvPr>
            <p:ph type="ftr" sz="quarter" idx="2"/>
          </p:nvPr>
        </p:nvSpPr>
        <p:spPr>
          <a:xfrm>
            <a:off x="2" y="8830627"/>
            <a:ext cx="3038372" cy="464184"/>
          </a:xfrm>
          <a:prstGeom prst="rect">
            <a:avLst/>
          </a:prstGeom>
        </p:spPr>
        <p:txBody>
          <a:bodyPr vert="horz" lIns="91650" tIns="45825" rIns="91650" bIns="458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438" y="8830627"/>
            <a:ext cx="3038372" cy="464184"/>
          </a:xfrm>
          <a:prstGeom prst="rect">
            <a:avLst/>
          </a:prstGeom>
        </p:spPr>
        <p:txBody>
          <a:bodyPr vert="horz" lIns="91650" tIns="45825" rIns="91650" bIns="45825" rtlCol="0" anchor="b"/>
          <a:lstStyle>
            <a:lvl1pPr algn="r">
              <a:defRPr sz="1200"/>
            </a:lvl1pPr>
          </a:lstStyle>
          <a:p>
            <a:fld id="{46B1A1F1-F303-43D9-B2C9-FCD2279F44F1}"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5138"/>
          </a:xfrm>
          <a:prstGeom prst="rect">
            <a:avLst/>
          </a:prstGeom>
        </p:spPr>
        <p:txBody>
          <a:bodyPr vert="horz" lIns="91650" tIns="45825" rIns="91650" bIns="45825" rtlCol="0"/>
          <a:lstStyle>
            <a:lvl1pPr algn="l">
              <a:defRPr sz="1200"/>
            </a:lvl1pPr>
          </a:lstStyle>
          <a:p>
            <a:endParaRPr lang="en-US" dirty="0"/>
          </a:p>
        </p:txBody>
      </p:sp>
      <p:sp>
        <p:nvSpPr>
          <p:cNvPr id="3" name="Date Placeholder 2"/>
          <p:cNvSpPr>
            <a:spLocks noGrp="1"/>
          </p:cNvSpPr>
          <p:nvPr>
            <p:ph type="dt" idx="1"/>
          </p:nvPr>
        </p:nvSpPr>
        <p:spPr>
          <a:xfrm>
            <a:off x="3970939" y="1"/>
            <a:ext cx="3037840" cy="465138"/>
          </a:xfrm>
          <a:prstGeom prst="rect">
            <a:avLst/>
          </a:prstGeom>
        </p:spPr>
        <p:txBody>
          <a:bodyPr vert="horz" lIns="91650" tIns="45825" rIns="91650" bIns="45825" rtlCol="0"/>
          <a:lstStyle>
            <a:lvl1pPr algn="r">
              <a:defRPr sz="1200"/>
            </a:lvl1pPr>
          </a:lstStyle>
          <a:p>
            <a:fld id="{5AD7DF2E-95B6-4A3E-934D-875E05CBE265}" type="datetimeFigureOut">
              <a:rPr lang="en-US" smtClean="0"/>
              <a:pPr/>
              <a:t>9/28/2023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650" tIns="45825" rIns="91650" bIns="45825" rtlCol="0" anchor="ctr"/>
          <a:lstStyle/>
          <a:p>
            <a:endParaRPr lang="en-US" dirty="0"/>
          </a:p>
        </p:txBody>
      </p:sp>
      <p:sp>
        <p:nvSpPr>
          <p:cNvPr id="5" name="Notes Placeholder 4"/>
          <p:cNvSpPr>
            <a:spLocks noGrp="1"/>
          </p:cNvSpPr>
          <p:nvPr>
            <p:ph type="body" sz="quarter" idx="3"/>
          </p:nvPr>
        </p:nvSpPr>
        <p:spPr>
          <a:xfrm>
            <a:off x="701040" y="4416430"/>
            <a:ext cx="5608320" cy="4183063"/>
          </a:xfrm>
          <a:prstGeom prst="rect">
            <a:avLst/>
          </a:prstGeom>
        </p:spPr>
        <p:txBody>
          <a:bodyPr vert="horz" lIns="91650" tIns="45825" rIns="91650" bIns="458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7"/>
            <a:ext cx="3037840" cy="465138"/>
          </a:xfrm>
          <a:prstGeom prst="rect">
            <a:avLst/>
          </a:prstGeom>
        </p:spPr>
        <p:txBody>
          <a:bodyPr vert="horz" lIns="91650" tIns="45825" rIns="91650" bIns="458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677"/>
            <a:ext cx="3037840" cy="465138"/>
          </a:xfrm>
          <a:prstGeom prst="rect">
            <a:avLst/>
          </a:prstGeom>
        </p:spPr>
        <p:txBody>
          <a:bodyPr vert="horz" lIns="91650" tIns="45825" rIns="91650" bIns="45825" rtlCol="0" anchor="b"/>
          <a:lstStyle>
            <a:lvl1pPr algn="r">
              <a:defRPr sz="1200"/>
            </a:lvl1pPr>
          </a:lstStyle>
          <a:p>
            <a:fld id="{88EAA046-189C-4455-9D75-9A58FA78A69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138C9-4272-4724-81C4-2635676B219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138C9-4272-4724-81C4-2635676B2191}"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4CF2E0-CCC4-4E1E-9902-C3C36AB3FDA4}"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Privileged and Confidential Attorney-Client Communication and Attorney Work Product</a:t>
            </a:r>
          </a:p>
        </p:txBody>
      </p:sp>
      <p:sp>
        <p:nvSpPr>
          <p:cNvPr id="6" name="Slide Number Placeholder 5"/>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Privileged and Confidential Attorney-Client Communication and Attorney Work Product</a:t>
            </a:r>
          </a:p>
        </p:txBody>
      </p:sp>
      <p:sp>
        <p:nvSpPr>
          <p:cNvPr id="6" name="Slide Number Placeholder 5"/>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64CF2E0-CCC4-4E1E-9902-C3C36AB3FDA4}"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A88C91-58B8-4CF0-834B-0DC5B50B84E6}"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41F1-702E-42EF-A042-4F78714E1189}" type="slidenum">
              <a:rPr lang="en-US" smtClean="0"/>
              <a:pPr/>
              <a:t>‹#›</a:t>
            </a:fld>
            <a:endParaRPr lang="en-US" dirty="0"/>
          </a:p>
        </p:txBody>
      </p:sp>
    </p:spTree>
  </p:cSld>
  <p:clrMapOvr>
    <a:masterClrMapping/>
  </p:clrMapOvr>
  <p:transition>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1443CC-D186-4E04-B802-C9D98ACF52C4}"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F9C29-2083-494F-BFC8-B70A423AB992}" type="slidenum">
              <a:rPr lang="en-US" smtClean="0"/>
              <a:pPr/>
              <a:t>‹#›</a:t>
            </a:fld>
            <a:endParaRPr lang="en-US"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Privileged and Confidential Attorney-Client Communication and Attorney Work Product</a:t>
            </a:r>
          </a:p>
        </p:txBody>
      </p:sp>
      <p:sp>
        <p:nvSpPr>
          <p:cNvPr id="9" name="Slide Number Placeholder 8"/>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4CF2E0-CCC4-4E1E-9902-C3C36AB3FDA4}" type="datetimeFigureOut">
              <a:rPr lang="en-US" smtClean="0"/>
              <a:pPr/>
              <a:t>9/28/2023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Privileged and Confidential Attorney-Client Communication and Attorney Work Product</a:t>
            </a:r>
          </a:p>
        </p:txBody>
      </p:sp>
      <p:sp>
        <p:nvSpPr>
          <p:cNvPr id="7" name="Slide Number Placeholder 6"/>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3A79B1-41C3-48A7-9716-2C9A9574FE25}" type="slidenum">
              <a:rPr lang="en-US" smtClean="0"/>
              <a:pPr/>
              <a:t>‹#›</a:t>
            </a:fld>
            <a:endParaRPr lang="en-US"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1000" y="12954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564CF2E0-CCC4-4E1E-9902-C3C36AB3FDA4}" type="datetimeFigureOut">
              <a:rPr lang="en-US" smtClean="0"/>
              <a:pPr algn="r" eaLnBrk="1" latinLnBrk="0" hangingPunct="1"/>
              <a:t>9/28/2023</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6F32A-9870-4BDA-9B40-889D585DE34F}" type="slidenum">
              <a:rPr lang="en-US" smtClean="0"/>
              <a:pPr/>
              <a:t>‹#›</a:t>
            </a:fld>
            <a:endParaRPr lang="en-US" dirty="0"/>
          </a:p>
        </p:txBody>
      </p:sp>
      <p:grpSp>
        <p:nvGrpSpPr>
          <p:cNvPr id="9" name="Group 8"/>
          <p:cNvGrpSpPr/>
          <p:nvPr userDrawn="1"/>
        </p:nvGrpSpPr>
        <p:grpSpPr>
          <a:xfrm>
            <a:off x="457200" y="5955376"/>
            <a:ext cx="7391400" cy="521624"/>
            <a:chOff x="457200" y="5879176"/>
            <a:chExt cx="7391400" cy="521624"/>
          </a:xfrm>
        </p:grpSpPr>
        <p:pic>
          <p:nvPicPr>
            <p:cNvPr id="7" name="Picture 6" descr="00038919"/>
            <p:cNvPicPr>
              <a:picLocks noChangeAspect="1"/>
            </p:cNvPicPr>
            <p:nvPr userDrawn="1"/>
          </p:nvPicPr>
          <p:blipFill>
            <a:blip r:embed="rId13" cstate="print"/>
            <a:srcRect/>
            <a:stretch>
              <a:fillRect/>
            </a:stretch>
          </p:blipFill>
          <p:spPr bwMode="auto">
            <a:xfrm>
              <a:off x="457200" y="5879176"/>
              <a:ext cx="951808" cy="521624"/>
            </a:xfrm>
            <a:prstGeom prst="rect">
              <a:avLst/>
            </a:prstGeom>
            <a:noFill/>
            <a:ln w="9525">
              <a:noFill/>
              <a:miter lim="800000"/>
              <a:headEnd/>
              <a:tailEnd/>
            </a:ln>
          </p:spPr>
        </p:pic>
        <p:sp>
          <p:nvSpPr>
            <p:cNvPr id="8" name="Text Box 6"/>
            <p:cNvSpPr txBox="1">
              <a:spLocks noChangeArrowheads="1"/>
            </p:cNvSpPr>
            <p:nvPr userDrawn="1"/>
          </p:nvSpPr>
          <p:spPr bwMode="auto">
            <a:xfrm>
              <a:off x="1371600" y="6064250"/>
              <a:ext cx="6477000" cy="336550"/>
            </a:xfrm>
            <a:prstGeom prst="rect">
              <a:avLst/>
            </a:prstGeom>
            <a:noFill/>
            <a:ln w="9525">
              <a:noFill/>
              <a:miter lim="800000"/>
              <a:headEnd/>
              <a:tailEnd/>
            </a:ln>
            <a:effectLst/>
          </p:spPr>
          <p:txBody>
            <a:bodyPr lIns="91432" tIns="45716" rIns="91432" bIns="45716">
              <a:spAutoFit/>
            </a:bodyPr>
            <a:lstStyle/>
            <a:p>
              <a:pPr>
                <a:spcBef>
                  <a:spcPct val="50000"/>
                </a:spcBef>
              </a:pPr>
              <a:r>
                <a:rPr lang="en-US" sz="1600" b="1" dirty="0">
                  <a:solidFill>
                    <a:schemeClr val="tx1">
                      <a:lumMod val="95000"/>
                      <a:lumOff val="5000"/>
                    </a:schemeClr>
                  </a:solidFill>
                </a:rPr>
                <a:t>Sebaly Shillito + Dyer, A Legal Professional Association</a:t>
              </a:r>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random/>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88C91-58B8-4CF0-834B-0DC5B50B84E6}" type="datetimeFigureOut">
              <a:rPr lang="en-US" smtClean="0"/>
              <a:pPr/>
              <a:t>9/28/2023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641F1-702E-42EF-A042-4F78714E118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443CC-D186-4E04-B802-C9D98ACF52C4}" type="datetimeFigureOut">
              <a:rPr lang="en-US" smtClean="0"/>
              <a:pPr/>
              <a:t>9/28/2023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F9C29-2083-494F-BFC8-B70A423AB9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kulrich@ssdlaw.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hyperlink" Target="http://www.ssdlaw.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905000"/>
          </a:xfrm>
        </p:spPr>
        <p:txBody>
          <a:bodyPr anchor="ctr">
            <a:normAutofit/>
          </a:bodyPr>
          <a:lstStyle/>
          <a:p>
            <a:r>
              <a:rPr lang="en-US" sz="3600" dirty="0">
                <a:ln cmpd="sng">
                  <a:noFill/>
                </a:ln>
                <a:solidFill>
                  <a:schemeClr val="tx2">
                    <a:lumMod val="50000"/>
                  </a:schemeClr>
                </a:solidFill>
              </a:rPr>
              <a:t>Karl R. Ulrich, Esq.</a:t>
            </a:r>
          </a:p>
          <a:p>
            <a:r>
              <a:rPr lang="en-US" sz="3600" dirty="0">
                <a:ln cmpd="sng">
                  <a:noFill/>
                </a:ln>
                <a:solidFill>
                  <a:schemeClr val="tx2">
                    <a:lumMod val="50000"/>
                  </a:schemeClr>
                </a:solidFill>
              </a:rPr>
              <a:t>September 26, 2023</a:t>
            </a:r>
          </a:p>
        </p:txBody>
      </p:sp>
      <p:pic>
        <p:nvPicPr>
          <p:cNvPr id="4" name="Picture 2"/>
          <p:cNvPicPr>
            <a:picLocks noChangeAspect="1" noChangeArrowheads="1"/>
          </p:cNvPicPr>
          <p:nvPr/>
        </p:nvPicPr>
        <p:blipFill>
          <a:blip r:embed="rId3" cstate="print"/>
          <a:srcRect/>
          <a:stretch>
            <a:fillRect/>
          </a:stretch>
        </p:blipFill>
        <p:spPr bwMode="auto">
          <a:xfrm>
            <a:off x="0" y="0"/>
            <a:ext cx="7010400" cy="619125"/>
          </a:xfrm>
          <a:prstGeom prst="rect">
            <a:avLst/>
          </a:prstGeom>
          <a:noFill/>
          <a:ln w="9525">
            <a:noFill/>
            <a:miter lim="800000"/>
            <a:headEnd/>
            <a:tailEnd/>
          </a:ln>
        </p:spPr>
      </p:pic>
      <p:sp>
        <p:nvSpPr>
          <p:cNvPr id="6" name="Content Placeholder 1"/>
          <p:cNvSpPr txBox="1">
            <a:spLocks/>
          </p:cNvSpPr>
          <p:nvPr/>
        </p:nvSpPr>
        <p:spPr>
          <a:xfrm>
            <a:off x="685800" y="1219200"/>
            <a:ext cx="7772400" cy="1905000"/>
          </a:xfrm>
          <a:prstGeom prst="rect">
            <a:avLst/>
          </a:prstGeom>
        </p:spPr>
        <p:txBody>
          <a:bodyPr vert="horz" lIns="91440" tIns="45720" rIns="91440" bIns="45720" rtlCol="0"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lumMod val="95000"/>
                    <a:lumOff val="5000"/>
                  </a:schemeClr>
                </a:solidFill>
                <a:effectLst>
                  <a:outerShdw blurRad="50800" dist="38100" dir="2700000" algn="tl" rotWithShape="0">
                    <a:prstClr val="black">
                      <a:alpha val="40000"/>
                    </a:prstClr>
                  </a:outerShdw>
                </a:effectLst>
                <a:uLnTx/>
                <a:uFillTx/>
                <a:latin typeface="Arial Black" pitchFamily="34" charset="0"/>
                <a:ea typeface="+mj-ea"/>
                <a:cs typeface="+mj-cs"/>
              </a:rPr>
              <a:t>Managing Employee Return to Work Scenarios</a:t>
            </a:r>
          </a:p>
        </p:txBody>
      </p:sp>
      <p:sp>
        <p:nvSpPr>
          <p:cNvPr id="5" name="Footer Placeholder 4"/>
          <p:cNvSpPr>
            <a:spLocks noGrp="1"/>
          </p:cNvSpPr>
          <p:nvPr>
            <p:ph type="ftr" sz="quarter" idx="11"/>
          </p:nvPr>
        </p:nvSpPr>
        <p:spPr>
          <a:xfrm>
            <a:off x="6096000" y="6324600"/>
            <a:ext cx="2895600" cy="365125"/>
          </a:xfrm>
        </p:spPr>
        <p:txBody>
          <a:bodyPr/>
          <a:lstStyle/>
          <a:p>
            <a:r>
              <a:rPr kumimoji="0" lang="en-US" dirty="0">
                <a:solidFill>
                  <a:schemeClr val="tx1">
                    <a:lumMod val="65000"/>
                    <a:lumOff val="35000"/>
                  </a:schemeClr>
                </a:solidFill>
              </a:rPr>
              <a:t>4262841</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1E7D6-2181-0592-B6D8-155F58626BC5}"/>
              </a:ext>
            </a:extLst>
          </p:cNvPr>
          <p:cNvSpPr>
            <a:spLocks noGrp="1"/>
          </p:cNvSpPr>
          <p:nvPr>
            <p:ph type="title"/>
          </p:nvPr>
        </p:nvSpPr>
        <p:spPr/>
        <p:txBody>
          <a:bodyPr/>
          <a:lstStyle/>
          <a:p>
            <a:r>
              <a:rPr lang="en-US" dirty="0"/>
              <a:t>Legal Overview (ADA) (cont’d)</a:t>
            </a:r>
          </a:p>
        </p:txBody>
      </p:sp>
      <p:sp>
        <p:nvSpPr>
          <p:cNvPr id="3" name="Content Placeholder 2">
            <a:extLst>
              <a:ext uri="{FF2B5EF4-FFF2-40B4-BE49-F238E27FC236}">
                <a16:creationId xmlns:a16="http://schemas.microsoft.com/office/drawing/2014/main" id="{4D67DD9C-B0DD-4583-7DBE-7E50CE4F28F8}"/>
              </a:ext>
            </a:extLst>
          </p:cNvPr>
          <p:cNvSpPr>
            <a:spLocks noGrp="1"/>
          </p:cNvSpPr>
          <p:nvPr>
            <p:ph idx="1"/>
          </p:nvPr>
        </p:nvSpPr>
        <p:spPr/>
        <p:txBody>
          <a:bodyPr/>
          <a:lstStyle/>
          <a:p>
            <a:r>
              <a:rPr lang="en-US" dirty="0"/>
              <a:t>Additional Leave</a:t>
            </a:r>
          </a:p>
          <a:p>
            <a:pPr lvl="1"/>
            <a:r>
              <a:rPr lang="en-US" dirty="0"/>
              <a:t>May need to exceed FMLA, policy allotment</a:t>
            </a:r>
          </a:p>
          <a:p>
            <a:pPr lvl="1"/>
            <a:r>
              <a:rPr lang="en-US" dirty="0"/>
              <a:t>No bright line minimum/maximum</a:t>
            </a:r>
          </a:p>
          <a:p>
            <a:pPr lvl="1"/>
            <a:r>
              <a:rPr lang="en-US" dirty="0"/>
              <a:t>Indefinite leave not required</a:t>
            </a:r>
          </a:p>
          <a:p>
            <a:pPr lvl="1"/>
            <a:r>
              <a:rPr lang="en-US" dirty="0"/>
              <a:t>Repeated extensions = indefinite </a:t>
            </a:r>
            <a:br>
              <a:rPr lang="en-US" dirty="0"/>
            </a:br>
            <a:endParaRPr lang="en-US" dirty="0"/>
          </a:p>
          <a:p>
            <a:r>
              <a:rPr lang="en-US" dirty="0"/>
              <a:t>Performance, productivity, quality expectations need not be modified</a:t>
            </a:r>
          </a:p>
        </p:txBody>
      </p:sp>
      <p:sp>
        <p:nvSpPr>
          <p:cNvPr id="4" name="Slide Number Placeholder 3">
            <a:extLst>
              <a:ext uri="{FF2B5EF4-FFF2-40B4-BE49-F238E27FC236}">
                <a16:creationId xmlns:a16="http://schemas.microsoft.com/office/drawing/2014/main" id="{7AA792B8-052D-5E8F-F913-AE9B04BCB7CA}"/>
              </a:ext>
            </a:extLst>
          </p:cNvPr>
          <p:cNvSpPr>
            <a:spLocks noGrp="1"/>
          </p:cNvSpPr>
          <p:nvPr>
            <p:ph type="sldNum" sz="quarter" idx="12"/>
          </p:nvPr>
        </p:nvSpPr>
        <p:spPr/>
        <p:txBody>
          <a:bodyPr/>
          <a:lstStyle/>
          <a:p>
            <a:fld id="{243A79B1-41C3-48A7-9716-2C9A9574FE25}" type="slidenum">
              <a:rPr lang="en-US" smtClean="0"/>
              <a:pPr/>
              <a:t>10</a:t>
            </a:fld>
            <a:endParaRPr lang="en-US" dirty="0"/>
          </a:p>
        </p:txBody>
      </p:sp>
    </p:spTree>
    <p:extLst>
      <p:ext uri="{BB962C8B-B14F-4D97-AF65-F5344CB8AC3E}">
        <p14:creationId xmlns:p14="http://schemas.microsoft.com/office/powerpoint/2010/main" val="196647649"/>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F1D9-E5E8-47B0-FFBD-BB27BB415DF6}"/>
              </a:ext>
            </a:extLst>
          </p:cNvPr>
          <p:cNvSpPr>
            <a:spLocks noGrp="1"/>
          </p:cNvSpPr>
          <p:nvPr>
            <p:ph type="title"/>
          </p:nvPr>
        </p:nvSpPr>
        <p:spPr/>
        <p:txBody>
          <a:bodyPr/>
          <a:lstStyle/>
          <a:p>
            <a:r>
              <a:rPr lang="en-US" b="1" dirty="0"/>
              <a:t>Legal Overview (FMLA) (cont’d.)</a:t>
            </a:r>
          </a:p>
        </p:txBody>
      </p:sp>
      <p:sp>
        <p:nvSpPr>
          <p:cNvPr id="3" name="Content Placeholder 2">
            <a:extLst>
              <a:ext uri="{FF2B5EF4-FFF2-40B4-BE49-F238E27FC236}">
                <a16:creationId xmlns:a16="http://schemas.microsoft.com/office/drawing/2014/main" id="{8CAEE290-4681-35E7-8446-0C3092927B6F}"/>
              </a:ext>
            </a:extLst>
          </p:cNvPr>
          <p:cNvSpPr>
            <a:spLocks noGrp="1"/>
          </p:cNvSpPr>
          <p:nvPr>
            <p:ph idx="1"/>
          </p:nvPr>
        </p:nvSpPr>
        <p:spPr/>
        <p:txBody>
          <a:bodyPr/>
          <a:lstStyle/>
          <a:p>
            <a:pPr lvl="1">
              <a:buFont typeface="Arial" panose="020B0604020202020204" pitchFamily="34" charset="0"/>
              <a:buChar char="•"/>
            </a:pPr>
            <a:r>
              <a:rPr lang="en-US" dirty="0"/>
              <a:t>Applies to large employers (50+ -</a:t>
            </a:r>
            <a:r>
              <a:rPr lang="en-US" dirty="0" err="1"/>
              <a:t>ees</a:t>
            </a:r>
            <a:r>
              <a:rPr lang="en-US" dirty="0"/>
              <a:t>)</a:t>
            </a:r>
          </a:p>
          <a:p>
            <a:pPr lvl="1">
              <a:buFont typeface="Arial" panose="020B0604020202020204" pitchFamily="34" charset="0"/>
              <a:buChar char="•"/>
            </a:pPr>
            <a:r>
              <a:rPr lang="en-US" dirty="0"/>
              <a:t>12 weeks unpaid leave in defined 12-month period</a:t>
            </a:r>
          </a:p>
          <a:p>
            <a:pPr lvl="1">
              <a:buFont typeface="Arial" panose="020B0604020202020204" pitchFamily="34" charset="0"/>
              <a:buChar char="•"/>
            </a:pPr>
            <a:r>
              <a:rPr lang="en-US" dirty="0"/>
              <a:t>Leave covers period of incapacity (inability to work) due to a “serious health condition”</a:t>
            </a:r>
          </a:p>
          <a:p>
            <a:pPr lvl="1">
              <a:buFont typeface="Arial" panose="020B0604020202020204" pitchFamily="34" charset="0"/>
              <a:buChar char="•"/>
            </a:pPr>
            <a:r>
              <a:rPr lang="en-US" dirty="0"/>
              <a:t>Intermittent leave</a:t>
            </a:r>
          </a:p>
          <a:p>
            <a:pPr lvl="1">
              <a:buFont typeface="Arial" panose="020B0604020202020204" pitchFamily="34" charset="0"/>
              <a:buChar char="•"/>
            </a:pPr>
            <a:r>
              <a:rPr lang="en-US" dirty="0"/>
              <a:t>Management of intermittent leave</a:t>
            </a:r>
          </a:p>
        </p:txBody>
      </p:sp>
      <p:sp>
        <p:nvSpPr>
          <p:cNvPr id="4" name="Slide Number Placeholder 3">
            <a:extLst>
              <a:ext uri="{FF2B5EF4-FFF2-40B4-BE49-F238E27FC236}">
                <a16:creationId xmlns:a16="http://schemas.microsoft.com/office/drawing/2014/main" id="{566A3CC9-6CB9-879F-9D41-DC5794E69CD5}"/>
              </a:ext>
            </a:extLst>
          </p:cNvPr>
          <p:cNvSpPr>
            <a:spLocks noGrp="1"/>
          </p:cNvSpPr>
          <p:nvPr>
            <p:ph type="sldNum" sz="quarter" idx="12"/>
          </p:nvPr>
        </p:nvSpPr>
        <p:spPr/>
        <p:txBody>
          <a:bodyPr/>
          <a:lstStyle/>
          <a:p>
            <a:fld id="{243A79B1-41C3-48A7-9716-2C9A9574FE25}" type="slidenum">
              <a:rPr lang="en-US" smtClean="0"/>
              <a:pPr/>
              <a:t>11</a:t>
            </a:fld>
            <a:endParaRPr lang="en-US" dirty="0"/>
          </a:p>
        </p:txBody>
      </p:sp>
      <p:pic>
        <p:nvPicPr>
          <p:cNvPr id="2052" name="Picture 4" descr="70+ Family Medical Leave Act Stock Photos, Pictures &amp; Royalty-Free Images -  iStock">
            <a:extLst>
              <a:ext uri="{FF2B5EF4-FFF2-40B4-BE49-F238E27FC236}">
                <a16:creationId xmlns:a16="http://schemas.microsoft.com/office/drawing/2014/main" id="{FAA8BE20-FF34-101F-390A-B22D26807B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6437" y="3888736"/>
            <a:ext cx="2438400" cy="1897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937354"/>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B7C73-4A83-DE56-F5FB-BF292F29DE77}"/>
              </a:ext>
            </a:extLst>
          </p:cNvPr>
          <p:cNvSpPr>
            <a:spLocks noGrp="1"/>
          </p:cNvSpPr>
          <p:nvPr>
            <p:ph type="title"/>
          </p:nvPr>
        </p:nvSpPr>
        <p:spPr/>
        <p:txBody>
          <a:bodyPr>
            <a:normAutofit/>
          </a:bodyPr>
          <a:lstStyle/>
          <a:p>
            <a:r>
              <a:rPr lang="en-US" b="1" dirty="0"/>
              <a:t>Some Best Practices/Suggestions</a:t>
            </a:r>
          </a:p>
        </p:txBody>
      </p:sp>
      <p:sp>
        <p:nvSpPr>
          <p:cNvPr id="3" name="Content Placeholder 2">
            <a:extLst>
              <a:ext uri="{FF2B5EF4-FFF2-40B4-BE49-F238E27FC236}">
                <a16:creationId xmlns:a16="http://schemas.microsoft.com/office/drawing/2014/main" id="{F81A6969-854B-327F-CDB1-001CB88A55A1}"/>
              </a:ext>
            </a:extLst>
          </p:cNvPr>
          <p:cNvSpPr>
            <a:spLocks noGrp="1"/>
          </p:cNvSpPr>
          <p:nvPr>
            <p:ph idx="1"/>
          </p:nvPr>
        </p:nvSpPr>
        <p:spPr/>
        <p:txBody>
          <a:bodyPr/>
          <a:lstStyle/>
          <a:p>
            <a:r>
              <a:rPr lang="en-US" dirty="0"/>
              <a:t>Utilize medical professionals</a:t>
            </a:r>
          </a:p>
          <a:p>
            <a:r>
              <a:rPr lang="en-US" dirty="0"/>
              <a:t>Document expectations/essential job functions</a:t>
            </a:r>
          </a:p>
          <a:p>
            <a:r>
              <a:rPr lang="en-US" dirty="0"/>
              <a:t>Ask “how may we help you?”, NOT “Do you need an accommodation?”</a:t>
            </a:r>
          </a:p>
          <a:p>
            <a:r>
              <a:rPr lang="en-US" dirty="0"/>
              <a:t>Avoid retaliation/discrimination </a:t>
            </a:r>
          </a:p>
          <a:p>
            <a:r>
              <a:rPr lang="en-US" dirty="0"/>
              <a:t>Document, document, document</a:t>
            </a:r>
          </a:p>
        </p:txBody>
      </p:sp>
      <p:sp>
        <p:nvSpPr>
          <p:cNvPr id="4" name="Slide Number Placeholder 3">
            <a:extLst>
              <a:ext uri="{FF2B5EF4-FFF2-40B4-BE49-F238E27FC236}">
                <a16:creationId xmlns:a16="http://schemas.microsoft.com/office/drawing/2014/main" id="{28E62EB9-DE14-C6BD-DC02-A51E41C09B3B}"/>
              </a:ext>
            </a:extLst>
          </p:cNvPr>
          <p:cNvSpPr>
            <a:spLocks noGrp="1"/>
          </p:cNvSpPr>
          <p:nvPr>
            <p:ph type="sldNum" sz="quarter" idx="12"/>
          </p:nvPr>
        </p:nvSpPr>
        <p:spPr/>
        <p:txBody>
          <a:bodyPr/>
          <a:lstStyle/>
          <a:p>
            <a:fld id="{243A79B1-41C3-48A7-9716-2C9A9574FE25}" type="slidenum">
              <a:rPr lang="en-US" smtClean="0"/>
              <a:pPr/>
              <a:t>12</a:t>
            </a:fld>
            <a:endParaRPr lang="en-US" dirty="0"/>
          </a:p>
        </p:txBody>
      </p:sp>
      <p:pic>
        <p:nvPicPr>
          <p:cNvPr id="8" name="Picture 7">
            <a:extLst>
              <a:ext uri="{FF2B5EF4-FFF2-40B4-BE49-F238E27FC236}">
                <a16:creationId xmlns:a16="http://schemas.microsoft.com/office/drawing/2014/main" id="{1FF6A40B-7996-F3EC-1997-82E59A94974A}"/>
              </a:ext>
            </a:extLst>
          </p:cNvPr>
          <p:cNvPicPr>
            <a:picLocks noChangeAspect="1"/>
          </p:cNvPicPr>
          <p:nvPr/>
        </p:nvPicPr>
        <p:blipFill>
          <a:blip r:embed="rId2"/>
          <a:stretch>
            <a:fillRect/>
          </a:stretch>
        </p:blipFill>
        <p:spPr>
          <a:xfrm>
            <a:off x="6553200" y="3962399"/>
            <a:ext cx="2209800" cy="1912845"/>
          </a:xfrm>
          <a:prstGeom prst="rect">
            <a:avLst/>
          </a:prstGeom>
        </p:spPr>
      </p:pic>
    </p:spTree>
    <p:extLst>
      <p:ext uri="{BB962C8B-B14F-4D97-AF65-F5344CB8AC3E}">
        <p14:creationId xmlns:p14="http://schemas.microsoft.com/office/powerpoint/2010/main" val="3553252662"/>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2756" y="4214906"/>
            <a:ext cx="4118487" cy="1857188"/>
          </a:xfrm>
        </p:spPr>
        <p:txBody>
          <a:bodyPr anchor="t">
            <a:normAutofit fontScale="47500" lnSpcReduction="20000"/>
          </a:bodyPr>
          <a:lstStyle/>
          <a:p>
            <a:pPr algn="ctr">
              <a:spcBef>
                <a:spcPts val="0"/>
              </a:spcBef>
              <a:buNone/>
              <a:defRPr/>
            </a:pPr>
            <a:r>
              <a:rPr lang="en-US" altLang="en-US" sz="3600" b="1" dirty="0">
                <a:solidFill>
                  <a:schemeClr val="accent1">
                    <a:lumMod val="50000"/>
                  </a:schemeClr>
                </a:solidFill>
                <a:cs typeface="ＭＳ Ｐゴシック" charset="-128"/>
              </a:rPr>
              <a:t>Karl Ulrich, Esq. </a:t>
            </a:r>
          </a:p>
          <a:p>
            <a:pPr algn="ctr">
              <a:spcBef>
                <a:spcPts val="0"/>
              </a:spcBef>
              <a:buNone/>
              <a:defRPr/>
            </a:pPr>
            <a:r>
              <a:rPr lang="en-US" altLang="en-US" sz="3600" dirty="0">
                <a:solidFill>
                  <a:schemeClr val="accent1">
                    <a:lumMod val="50000"/>
                  </a:schemeClr>
                </a:solidFill>
                <a:cs typeface="ＭＳ Ｐゴシック" charset="-128"/>
              </a:rPr>
              <a:t>Sebaly Shillito + Dyer</a:t>
            </a:r>
          </a:p>
          <a:p>
            <a:pPr algn="ctr">
              <a:spcBef>
                <a:spcPts val="0"/>
              </a:spcBef>
              <a:buNone/>
              <a:defRPr/>
            </a:pPr>
            <a:r>
              <a:rPr lang="en-US" altLang="en-US" sz="3600" dirty="0">
                <a:solidFill>
                  <a:schemeClr val="accent1">
                    <a:lumMod val="50000"/>
                  </a:schemeClr>
                </a:solidFill>
                <a:cs typeface="ＭＳ Ｐゴシック" charset="-128"/>
              </a:rPr>
              <a:t>9100 W Chester Towne Centre Drive</a:t>
            </a:r>
          </a:p>
          <a:p>
            <a:pPr algn="ctr">
              <a:spcBef>
                <a:spcPts val="0"/>
              </a:spcBef>
              <a:buNone/>
              <a:defRPr/>
            </a:pPr>
            <a:r>
              <a:rPr lang="en-US" altLang="en-US" sz="3600" dirty="0">
                <a:solidFill>
                  <a:schemeClr val="accent1">
                    <a:lumMod val="50000"/>
                  </a:schemeClr>
                </a:solidFill>
                <a:cs typeface="ＭＳ Ｐゴシック" charset="-128"/>
              </a:rPr>
              <a:t>Suite 210</a:t>
            </a:r>
          </a:p>
          <a:p>
            <a:pPr algn="ctr">
              <a:spcBef>
                <a:spcPts val="0"/>
              </a:spcBef>
              <a:buNone/>
              <a:defRPr/>
            </a:pPr>
            <a:r>
              <a:rPr lang="en-US" altLang="en-US" sz="3600" dirty="0">
                <a:solidFill>
                  <a:schemeClr val="accent1">
                    <a:lumMod val="50000"/>
                  </a:schemeClr>
                </a:solidFill>
                <a:cs typeface="ＭＳ Ｐゴシック" charset="-128"/>
              </a:rPr>
              <a:t>West Chester, Ohio 45069</a:t>
            </a:r>
          </a:p>
          <a:p>
            <a:pPr algn="ctr">
              <a:spcBef>
                <a:spcPts val="0"/>
              </a:spcBef>
              <a:buNone/>
              <a:defRPr/>
            </a:pPr>
            <a:r>
              <a:rPr lang="en-US" altLang="en-US" sz="3600" dirty="0">
                <a:solidFill>
                  <a:schemeClr val="accent1">
                    <a:lumMod val="50000"/>
                  </a:schemeClr>
                </a:solidFill>
                <a:cs typeface="ＭＳ Ｐゴシック" charset="-128"/>
              </a:rPr>
              <a:t>937-222-2052</a:t>
            </a:r>
          </a:p>
          <a:p>
            <a:pPr algn="ctr">
              <a:spcBef>
                <a:spcPts val="0"/>
              </a:spcBef>
              <a:buNone/>
              <a:defRPr/>
            </a:pPr>
            <a:r>
              <a:rPr lang="en-US" altLang="en-US" sz="3600" dirty="0">
                <a:solidFill>
                  <a:schemeClr val="accent1">
                    <a:lumMod val="50000"/>
                  </a:schemeClr>
                </a:solidFill>
                <a:cs typeface="ＭＳ Ｐゴシック" charset="-128"/>
                <a:hlinkClick r:id="rId3">
                  <a:extLst>
                    <a:ext uri="{A12FA001-AC4F-418D-AE19-62706E023703}">
                      <ahyp:hlinkClr xmlns:ahyp="http://schemas.microsoft.com/office/drawing/2018/hyperlinkcolor" val="tx"/>
                    </a:ext>
                  </a:extLst>
                </a:hlinkClick>
              </a:rPr>
              <a:t>kulrich@ssdlaw.com</a:t>
            </a:r>
            <a:r>
              <a:rPr lang="en-US" altLang="en-US" sz="3600" dirty="0">
                <a:solidFill>
                  <a:schemeClr val="accent1">
                    <a:lumMod val="50000"/>
                  </a:schemeClr>
                </a:solidFill>
                <a:cs typeface="ＭＳ Ｐゴシック" charset="-128"/>
              </a:rPr>
              <a:t> </a:t>
            </a:r>
          </a:p>
          <a:p>
            <a:pPr marL="0" indent="0" algn="ctr">
              <a:spcBef>
                <a:spcPts val="0"/>
              </a:spcBef>
              <a:buNone/>
              <a:defRPr/>
            </a:pPr>
            <a:r>
              <a:rPr lang="en-US" altLang="en-US" sz="3600" dirty="0">
                <a:solidFill>
                  <a:schemeClr val="accent1">
                    <a:lumMod val="50000"/>
                  </a:schemeClr>
                </a:solidFill>
                <a:cs typeface="ＭＳ Ｐゴシック" charset="-128"/>
                <a:hlinkClick r:id="rId4">
                  <a:extLst>
                    <a:ext uri="{A12FA001-AC4F-418D-AE19-62706E023703}">
                      <ahyp:hlinkClr xmlns:ahyp="http://schemas.microsoft.com/office/drawing/2018/hyperlinkcolor" val="tx"/>
                    </a:ext>
                  </a:extLst>
                </a:hlinkClick>
              </a:rPr>
              <a:t>www.ssdlaw.com</a:t>
            </a:r>
            <a:endParaRPr lang="en-US" altLang="en-US" sz="3600" dirty="0">
              <a:solidFill>
                <a:schemeClr val="accent1">
                  <a:lumMod val="50000"/>
                </a:schemeClr>
              </a:solidFill>
              <a:cs typeface="ＭＳ Ｐゴシック" charset="-128"/>
            </a:endParaRPr>
          </a:p>
        </p:txBody>
      </p:sp>
      <p:pic>
        <p:nvPicPr>
          <p:cNvPr id="4" name="Picture 2"/>
          <p:cNvPicPr>
            <a:picLocks noChangeAspect="1" noChangeArrowheads="1"/>
          </p:cNvPicPr>
          <p:nvPr/>
        </p:nvPicPr>
        <p:blipFill>
          <a:blip r:embed="rId5" cstate="print"/>
          <a:srcRect/>
          <a:stretch>
            <a:fillRect/>
          </a:stretch>
        </p:blipFill>
        <p:spPr bwMode="auto">
          <a:xfrm>
            <a:off x="0" y="0"/>
            <a:ext cx="7010400" cy="619125"/>
          </a:xfrm>
          <a:prstGeom prst="rect">
            <a:avLst/>
          </a:prstGeom>
          <a:noFill/>
          <a:ln w="9525">
            <a:noFill/>
            <a:miter lim="800000"/>
            <a:headEnd/>
            <a:tailEnd/>
          </a:ln>
        </p:spPr>
      </p:pic>
      <p:sp>
        <p:nvSpPr>
          <p:cNvPr id="6" name="Content Placeholder 1"/>
          <p:cNvSpPr txBox="1">
            <a:spLocks/>
          </p:cNvSpPr>
          <p:nvPr/>
        </p:nvSpPr>
        <p:spPr>
          <a:xfrm>
            <a:off x="533400" y="1016015"/>
            <a:ext cx="7772400" cy="1066800"/>
          </a:xfrm>
          <a:prstGeom prst="rect">
            <a:avLst/>
          </a:prstGeom>
        </p:spPr>
        <p:txBody>
          <a:bodyPr vert="horz" lIns="91440" tIns="45720" rIns="91440" bIns="45720" rtlCol="0" anchor="t">
            <a:noAutofit/>
          </a:bodyPr>
          <a:lstStyle/>
          <a:p>
            <a:pPr lvl="1" algn="ctr"/>
            <a:r>
              <a:rPr lang="en-US" sz="4400" dirty="0"/>
              <a:t>Thank you for your attention!</a:t>
            </a:r>
          </a:p>
          <a:p>
            <a:pPr algn="ctr">
              <a:spcBef>
                <a:spcPts val="0"/>
              </a:spcBef>
              <a:buNone/>
              <a:defRPr/>
            </a:pPr>
            <a:endParaRPr lang="en-US" altLang="en-US" sz="1600" b="1" dirty="0">
              <a:cs typeface="ＭＳ Ｐゴシック" charset="-128"/>
            </a:endParaRPr>
          </a:p>
        </p:txBody>
      </p:sp>
      <p:sp>
        <p:nvSpPr>
          <p:cNvPr id="5" name="Footer Placeholder 4"/>
          <p:cNvSpPr>
            <a:spLocks noGrp="1"/>
          </p:cNvSpPr>
          <p:nvPr>
            <p:ph type="ftr" sz="quarter" idx="11"/>
          </p:nvPr>
        </p:nvSpPr>
        <p:spPr>
          <a:xfrm>
            <a:off x="6096000" y="6324600"/>
            <a:ext cx="2895600" cy="365125"/>
          </a:xfrm>
        </p:spPr>
        <p:txBody>
          <a:bodyPr/>
          <a:lstStyle/>
          <a:p>
            <a:r>
              <a:rPr kumimoji="0" lang="en-US" dirty="0">
                <a:solidFill>
                  <a:schemeClr val="tx1">
                    <a:lumMod val="65000"/>
                    <a:lumOff val="35000"/>
                  </a:schemeClr>
                </a:solidFill>
              </a:rPr>
              <a:t>4330788</a:t>
            </a:r>
          </a:p>
        </p:txBody>
      </p:sp>
      <p:pic>
        <p:nvPicPr>
          <p:cNvPr id="2" name="Content Placeholder 4">
            <a:extLst>
              <a:ext uri="{FF2B5EF4-FFF2-40B4-BE49-F238E27FC236}">
                <a16:creationId xmlns:a16="http://schemas.microsoft.com/office/drawing/2014/main" id="{05772488-0204-5357-2A3C-1D266E73A77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0626" y="1967006"/>
            <a:ext cx="3055374" cy="1857188"/>
          </a:xfrm>
          <a:prstGeom prst="rect">
            <a:avLst/>
          </a:prstGeom>
        </p:spPr>
      </p:pic>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43000"/>
            </a:schemeClr>
          </a:solidFill>
        </p:spPr>
        <p:txBody>
          <a:bodyPr>
            <a:normAutofit/>
          </a:bodyPr>
          <a:lstStyle/>
          <a:p>
            <a:r>
              <a:rPr lang="en-US" b="1" dirty="0">
                <a:solidFill>
                  <a:schemeClr val="tx1">
                    <a:lumMod val="95000"/>
                    <a:lumOff val="5000"/>
                  </a:schemeClr>
                </a:solidFill>
              </a:rPr>
              <a:t>Our Goals Today</a:t>
            </a:r>
          </a:p>
        </p:txBody>
      </p:sp>
      <p:sp>
        <p:nvSpPr>
          <p:cNvPr id="3" name="Content Placeholder 2"/>
          <p:cNvSpPr>
            <a:spLocks noGrp="1"/>
          </p:cNvSpPr>
          <p:nvPr>
            <p:ph idx="1"/>
          </p:nvPr>
        </p:nvSpPr>
        <p:spPr>
          <a:xfrm>
            <a:off x="381000" y="1417637"/>
            <a:ext cx="8229600" cy="3611563"/>
          </a:xfrm>
        </p:spPr>
        <p:txBody>
          <a:bodyPr>
            <a:normAutofit fontScale="92500" lnSpcReduction="10000"/>
          </a:bodyPr>
          <a:lstStyle/>
          <a:p>
            <a:r>
              <a:rPr lang="en-US" dirty="0"/>
              <a:t>Return to work following absence</a:t>
            </a:r>
          </a:p>
          <a:p>
            <a:pPr lvl="1"/>
            <a:r>
              <a:rPr lang="en-US" dirty="0"/>
              <a:t>Employer options/some best practices</a:t>
            </a:r>
          </a:p>
          <a:p>
            <a:r>
              <a:rPr lang="en-US" dirty="0"/>
              <a:t>Workers Compensation/ADA/FMLA</a:t>
            </a:r>
          </a:p>
          <a:p>
            <a:r>
              <a:rPr lang="en-US" dirty="0"/>
              <a:t>Light duty/transitional duty</a:t>
            </a:r>
          </a:p>
          <a:p>
            <a:r>
              <a:rPr lang="en-US" dirty="0"/>
              <a:t>Accommodating impairments/restrictions</a:t>
            </a:r>
          </a:p>
          <a:p>
            <a:r>
              <a:rPr lang="en-US" dirty="0"/>
              <a:t>Handling poor work performance/</a:t>
            </a:r>
          </a:p>
          <a:p>
            <a:pPr marL="0" indent="0">
              <a:buNone/>
            </a:pPr>
            <a:r>
              <a:rPr lang="en-US" dirty="0"/>
              <a:t>	discipline</a:t>
            </a:r>
          </a:p>
          <a:p>
            <a:endParaRPr lang="en-US" dirty="0"/>
          </a:p>
          <a:p>
            <a:pPr lvl="1">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fld id="{243A79B1-41C3-48A7-9716-2C9A9574FE25}" type="slidenum">
              <a:rPr lang="en-US" smtClean="0"/>
              <a:pPr/>
              <a:t>2</a:t>
            </a:fld>
            <a:endParaRPr lang="en-US" dirty="0"/>
          </a:p>
        </p:txBody>
      </p:sp>
      <p:pic>
        <p:nvPicPr>
          <p:cNvPr id="5" name="Picture 4" descr="goals1.jpg">
            <a:extLst>
              <a:ext uri="{FF2B5EF4-FFF2-40B4-BE49-F238E27FC236}">
                <a16:creationId xmlns:a16="http://schemas.microsoft.com/office/drawing/2014/main" id="{3137B83C-A34F-42D3-476F-10E38AC7CEAB}"/>
              </a:ext>
            </a:extLst>
          </p:cNvPr>
          <p:cNvPicPr>
            <a:picLocks noChangeAspect="1"/>
          </p:cNvPicPr>
          <p:nvPr/>
        </p:nvPicPr>
        <p:blipFill>
          <a:blip r:embed="rId2" cstate="print"/>
          <a:stretch>
            <a:fillRect/>
          </a:stretch>
        </p:blipFill>
        <p:spPr>
          <a:xfrm>
            <a:off x="6400800" y="4139515"/>
            <a:ext cx="2438400" cy="1828800"/>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4E530-E954-939F-E6B2-7F536D9708F4}"/>
              </a:ext>
            </a:extLst>
          </p:cNvPr>
          <p:cNvSpPr>
            <a:spLocks noGrp="1"/>
          </p:cNvSpPr>
          <p:nvPr>
            <p:ph type="title"/>
          </p:nvPr>
        </p:nvSpPr>
        <p:spPr/>
        <p:txBody>
          <a:bodyPr/>
          <a:lstStyle/>
          <a:p>
            <a:r>
              <a:rPr lang="en-US" b="1" dirty="0"/>
              <a:t>Case Study</a:t>
            </a:r>
          </a:p>
        </p:txBody>
      </p:sp>
      <p:sp>
        <p:nvSpPr>
          <p:cNvPr id="3" name="Content Placeholder 2">
            <a:extLst>
              <a:ext uri="{FF2B5EF4-FFF2-40B4-BE49-F238E27FC236}">
                <a16:creationId xmlns:a16="http://schemas.microsoft.com/office/drawing/2014/main" id="{5A718C4F-2306-90B4-6449-BB3331EEE55B}"/>
              </a:ext>
            </a:extLst>
          </p:cNvPr>
          <p:cNvSpPr>
            <a:spLocks noGrp="1"/>
          </p:cNvSpPr>
          <p:nvPr>
            <p:ph idx="1"/>
          </p:nvPr>
        </p:nvSpPr>
        <p:spPr/>
        <p:txBody>
          <a:bodyPr>
            <a:normAutofit fontScale="77500" lnSpcReduction="20000"/>
          </a:bodyPr>
          <a:lstStyle/>
          <a:p>
            <a:r>
              <a:rPr lang="en-US" dirty="0"/>
              <a:t>John Doe works in shipping and receiving for  manufacturer of auto parts. His job requires mobility, ability to regularly lift 25 lbs., good organizational and record keeping skills and regular and predictable attendance. He works on a team with three others. John injures his back at work. </a:t>
            </a:r>
          </a:p>
          <a:p>
            <a:r>
              <a:rPr lang="en-US" dirty="0"/>
              <a:t>He is out for six weeks, has had surgery and physical therapy and is receiving pain meds and other ongoing treatment. He has now been cleared to return with lifting restrictions. He has been diagnosed with degenerative disc disease. His pre-accident, past work performance has been spotty, and he has had history of insubordination. The Company had been considering terminating him when he had his accident.</a:t>
            </a:r>
          </a:p>
        </p:txBody>
      </p:sp>
      <p:sp>
        <p:nvSpPr>
          <p:cNvPr id="4" name="Slide Number Placeholder 3">
            <a:extLst>
              <a:ext uri="{FF2B5EF4-FFF2-40B4-BE49-F238E27FC236}">
                <a16:creationId xmlns:a16="http://schemas.microsoft.com/office/drawing/2014/main" id="{5307320A-9892-1DED-D96E-22C252A6DC02}"/>
              </a:ext>
            </a:extLst>
          </p:cNvPr>
          <p:cNvSpPr>
            <a:spLocks noGrp="1"/>
          </p:cNvSpPr>
          <p:nvPr>
            <p:ph type="sldNum" sz="quarter" idx="12"/>
          </p:nvPr>
        </p:nvSpPr>
        <p:spPr/>
        <p:txBody>
          <a:bodyPr/>
          <a:lstStyle/>
          <a:p>
            <a:fld id="{243A79B1-41C3-48A7-9716-2C9A9574FE25}" type="slidenum">
              <a:rPr lang="en-US" smtClean="0"/>
              <a:pPr/>
              <a:t>3</a:t>
            </a:fld>
            <a:endParaRPr lang="en-US" dirty="0"/>
          </a:p>
        </p:txBody>
      </p:sp>
    </p:spTree>
    <p:extLst>
      <p:ext uri="{BB962C8B-B14F-4D97-AF65-F5344CB8AC3E}">
        <p14:creationId xmlns:p14="http://schemas.microsoft.com/office/powerpoint/2010/main" val="3153093828"/>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82A67-4D6F-B58F-D4E0-28920A5C4B36}"/>
              </a:ext>
            </a:extLst>
          </p:cNvPr>
          <p:cNvSpPr>
            <a:spLocks noGrp="1"/>
          </p:cNvSpPr>
          <p:nvPr>
            <p:ph type="title"/>
          </p:nvPr>
        </p:nvSpPr>
        <p:spPr/>
        <p:txBody>
          <a:bodyPr/>
          <a:lstStyle/>
          <a:p>
            <a:r>
              <a:rPr lang="en-US" b="1" dirty="0"/>
              <a:t>Questions to Consider</a:t>
            </a:r>
          </a:p>
        </p:txBody>
      </p:sp>
      <p:sp>
        <p:nvSpPr>
          <p:cNvPr id="3" name="Content Placeholder 2">
            <a:extLst>
              <a:ext uri="{FF2B5EF4-FFF2-40B4-BE49-F238E27FC236}">
                <a16:creationId xmlns:a16="http://schemas.microsoft.com/office/drawing/2014/main" id="{296BDD78-5C63-BF35-1552-291C4CCA9563}"/>
              </a:ext>
            </a:extLst>
          </p:cNvPr>
          <p:cNvSpPr>
            <a:spLocks noGrp="1"/>
          </p:cNvSpPr>
          <p:nvPr>
            <p:ph idx="1"/>
          </p:nvPr>
        </p:nvSpPr>
        <p:spPr/>
        <p:txBody>
          <a:bodyPr/>
          <a:lstStyle/>
          <a:p>
            <a:r>
              <a:rPr lang="en-US" dirty="0"/>
              <a:t>What Laws Apply?</a:t>
            </a:r>
          </a:p>
          <a:p>
            <a:r>
              <a:rPr lang="en-US" dirty="0"/>
              <a:t>Must employer bring him back in same role?</a:t>
            </a:r>
          </a:p>
          <a:p>
            <a:r>
              <a:rPr lang="en-US" dirty="0"/>
              <a:t>How much must employer do to accommodate restrictions?</a:t>
            </a:r>
          </a:p>
          <a:p>
            <a:r>
              <a:rPr lang="en-US" dirty="0"/>
              <a:t>How to handle ongoing job performance issues?</a:t>
            </a:r>
          </a:p>
          <a:p>
            <a:r>
              <a:rPr lang="en-US" dirty="0"/>
              <a:t>What about discrimination/retaliation?</a:t>
            </a:r>
          </a:p>
        </p:txBody>
      </p:sp>
      <p:sp>
        <p:nvSpPr>
          <p:cNvPr id="4" name="Slide Number Placeholder 3">
            <a:extLst>
              <a:ext uri="{FF2B5EF4-FFF2-40B4-BE49-F238E27FC236}">
                <a16:creationId xmlns:a16="http://schemas.microsoft.com/office/drawing/2014/main" id="{1486EF2A-51CA-19E8-2E4D-04DACA31DBFE}"/>
              </a:ext>
            </a:extLst>
          </p:cNvPr>
          <p:cNvSpPr>
            <a:spLocks noGrp="1"/>
          </p:cNvSpPr>
          <p:nvPr>
            <p:ph type="sldNum" sz="quarter" idx="12"/>
          </p:nvPr>
        </p:nvSpPr>
        <p:spPr/>
        <p:txBody>
          <a:bodyPr/>
          <a:lstStyle/>
          <a:p>
            <a:fld id="{243A79B1-41C3-48A7-9716-2C9A9574FE25}" type="slidenum">
              <a:rPr lang="en-US" smtClean="0"/>
              <a:pPr/>
              <a:t>4</a:t>
            </a:fld>
            <a:endParaRPr lang="en-US" dirty="0"/>
          </a:p>
        </p:txBody>
      </p:sp>
    </p:spTree>
    <p:extLst>
      <p:ext uri="{BB962C8B-B14F-4D97-AF65-F5344CB8AC3E}">
        <p14:creationId xmlns:p14="http://schemas.microsoft.com/office/powerpoint/2010/main" val="857020027"/>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BEDE-D214-5607-676F-110DADA7D117}"/>
              </a:ext>
            </a:extLst>
          </p:cNvPr>
          <p:cNvSpPr>
            <a:spLocks noGrp="1"/>
          </p:cNvSpPr>
          <p:nvPr>
            <p:ph type="title"/>
          </p:nvPr>
        </p:nvSpPr>
        <p:spPr/>
        <p:txBody>
          <a:bodyPr/>
          <a:lstStyle/>
          <a:p>
            <a:r>
              <a:rPr lang="en-US" b="1" dirty="0"/>
              <a:t>Legal Overview</a:t>
            </a:r>
          </a:p>
        </p:txBody>
      </p:sp>
      <p:sp>
        <p:nvSpPr>
          <p:cNvPr id="3" name="Content Placeholder 2">
            <a:extLst>
              <a:ext uri="{FF2B5EF4-FFF2-40B4-BE49-F238E27FC236}">
                <a16:creationId xmlns:a16="http://schemas.microsoft.com/office/drawing/2014/main" id="{EC544829-7116-1EE5-5957-F382D19920A2}"/>
              </a:ext>
            </a:extLst>
          </p:cNvPr>
          <p:cNvSpPr>
            <a:spLocks noGrp="1"/>
          </p:cNvSpPr>
          <p:nvPr>
            <p:ph idx="1"/>
          </p:nvPr>
        </p:nvSpPr>
        <p:spPr/>
        <p:txBody>
          <a:bodyPr>
            <a:normAutofit fontScale="85000" lnSpcReduction="20000"/>
          </a:bodyPr>
          <a:lstStyle/>
          <a:p>
            <a:r>
              <a:rPr lang="en-US" dirty="0"/>
              <a:t>Workers’ compensation considerations</a:t>
            </a:r>
          </a:p>
          <a:p>
            <a:pPr lvl="1"/>
            <a:r>
              <a:rPr lang="en-US" dirty="0"/>
              <a:t>Light duty in lieu of TTD.  -Ee must accept if:</a:t>
            </a:r>
          </a:p>
          <a:p>
            <a:pPr marL="1371600" lvl="2" indent="-457200">
              <a:buAutoNum type="arabicParenBoth"/>
              <a:tabLst>
                <a:tab pos="1376363" algn="l"/>
              </a:tabLst>
            </a:pPr>
            <a:r>
              <a:rPr lang="en-US" dirty="0"/>
              <a:t>Job must be “suitable” to capabilities</a:t>
            </a:r>
          </a:p>
          <a:p>
            <a:pPr marL="1371600" lvl="2" indent="-457200">
              <a:buAutoNum type="arabicParenBoth"/>
              <a:tabLst>
                <a:tab pos="1376363" algn="l"/>
              </a:tabLst>
            </a:pPr>
            <a:r>
              <a:rPr lang="en-US" dirty="0"/>
              <a:t>Job must be in reasonable proximity of residence</a:t>
            </a:r>
          </a:p>
          <a:p>
            <a:pPr marL="1371600" lvl="2" indent="-457200">
              <a:buAutoNum type="arabicParenBoth"/>
              <a:tabLst>
                <a:tab pos="1376363" algn="l"/>
              </a:tabLst>
            </a:pPr>
            <a:r>
              <a:rPr lang="en-US" dirty="0"/>
              <a:t>Good faith offer (meaning, not menial or busy work)</a:t>
            </a:r>
          </a:p>
          <a:p>
            <a:pPr lvl="1"/>
            <a:r>
              <a:rPr lang="en-US" dirty="0"/>
              <a:t>Wage loss</a:t>
            </a:r>
          </a:p>
          <a:p>
            <a:pPr marL="1371600" lvl="2" indent="-457200">
              <a:buAutoNum type="arabicParenBoth"/>
              <a:tabLst>
                <a:tab pos="1376363" algn="l"/>
              </a:tabLst>
            </a:pPr>
            <a:r>
              <a:rPr lang="en-US" dirty="0"/>
              <a:t>RTW in other than former position or unable to find work</a:t>
            </a:r>
          </a:p>
          <a:p>
            <a:pPr marL="1371600" lvl="2" indent="-457200">
              <a:buAutoNum type="arabicParenBoth"/>
              <a:tabLst>
                <a:tab pos="1376363" algn="l"/>
              </a:tabLst>
            </a:pPr>
            <a:r>
              <a:rPr lang="en-US" dirty="0"/>
              <a:t>Experience reduction in earnings</a:t>
            </a:r>
          </a:p>
          <a:p>
            <a:pPr marL="1371600" lvl="2" indent="-457200">
              <a:buAutoNum type="arabicParenBoth"/>
              <a:tabLst>
                <a:tab pos="1376363" algn="l"/>
              </a:tabLst>
            </a:pPr>
            <a:r>
              <a:rPr lang="en-US" dirty="0"/>
              <a:t>Reduction is a “direct result” of restrictions caused by allowed conditions</a:t>
            </a:r>
          </a:p>
          <a:p>
            <a:pPr lvl="1"/>
            <a:r>
              <a:rPr lang="en-US" dirty="0"/>
              <a:t>Salary Continuation in lieu of TTD (C-55)</a:t>
            </a:r>
          </a:p>
          <a:p>
            <a:pPr marL="1371600" lvl="2" indent="-457200">
              <a:buAutoNum type="arabicParenBoth"/>
              <a:tabLst>
                <a:tab pos="1376363" algn="l"/>
              </a:tabLst>
            </a:pPr>
            <a:r>
              <a:rPr lang="en-US" dirty="0"/>
              <a:t>Optional for Parties</a:t>
            </a:r>
          </a:p>
          <a:p>
            <a:pPr marL="1371600" lvl="2" indent="-457200">
              <a:buAutoNum type="arabicParenBoth"/>
              <a:tabLst>
                <a:tab pos="1376363" algn="l"/>
              </a:tabLst>
            </a:pPr>
            <a:r>
              <a:rPr lang="en-US" dirty="0"/>
              <a:t>If rejected by Employee, TTD may apply</a:t>
            </a:r>
          </a:p>
          <a:p>
            <a:pPr marL="1371600" lvl="2" indent="-457200">
              <a:buAutoNum type="arabicParenBoth"/>
              <a:tabLst>
                <a:tab pos="1376363" algn="l"/>
              </a:tabLst>
            </a:pPr>
            <a:r>
              <a:rPr lang="en-US" dirty="0"/>
              <a:t>May be ended any time</a:t>
            </a:r>
          </a:p>
          <a:p>
            <a:pPr marL="1371600" lvl="2" indent="-457200">
              <a:buAutoNum type="arabicParenBoth"/>
              <a:tabLst>
                <a:tab pos="1376363" algn="l"/>
              </a:tabLst>
            </a:pPr>
            <a:endParaRPr lang="en-US" dirty="0"/>
          </a:p>
          <a:p>
            <a:pPr lvl="1"/>
            <a:endParaRPr lang="en-US" dirty="0"/>
          </a:p>
        </p:txBody>
      </p:sp>
      <p:sp>
        <p:nvSpPr>
          <p:cNvPr id="4" name="Slide Number Placeholder 3">
            <a:extLst>
              <a:ext uri="{FF2B5EF4-FFF2-40B4-BE49-F238E27FC236}">
                <a16:creationId xmlns:a16="http://schemas.microsoft.com/office/drawing/2014/main" id="{36A12D3B-9877-D868-4632-587CBB8BEC96}"/>
              </a:ext>
            </a:extLst>
          </p:cNvPr>
          <p:cNvSpPr>
            <a:spLocks noGrp="1"/>
          </p:cNvSpPr>
          <p:nvPr>
            <p:ph type="sldNum" sz="quarter" idx="12"/>
          </p:nvPr>
        </p:nvSpPr>
        <p:spPr/>
        <p:txBody>
          <a:bodyPr/>
          <a:lstStyle/>
          <a:p>
            <a:fld id="{243A79B1-41C3-48A7-9716-2C9A9574FE25}" type="slidenum">
              <a:rPr lang="en-US" smtClean="0"/>
              <a:pPr/>
              <a:t>5</a:t>
            </a:fld>
            <a:endParaRPr lang="en-US" dirty="0"/>
          </a:p>
        </p:txBody>
      </p:sp>
    </p:spTree>
    <p:extLst>
      <p:ext uri="{BB962C8B-B14F-4D97-AF65-F5344CB8AC3E}">
        <p14:creationId xmlns:p14="http://schemas.microsoft.com/office/powerpoint/2010/main" val="4125212015"/>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5D703-DBDF-047B-8F79-65B70F69FC6A}"/>
              </a:ext>
            </a:extLst>
          </p:cNvPr>
          <p:cNvSpPr>
            <a:spLocks noGrp="1"/>
          </p:cNvSpPr>
          <p:nvPr>
            <p:ph type="title"/>
          </p:nvPr>
        </p:nvSpPr>
        <p:spPr/>
        <p:txBody>
          <a:bodyPr/>
          <a:lstStyle/>
          <a:p>
            <a:r>
              <a:rPr lang="en-US" b="1" dirty="0"/>
              <a:t>Legal Overview (cont’d.)</a:t>
            </a:r>
          </a:p>
        </p:txBody>
      </p:sp>
      <p:sp>
        <p:nvSpPr>
          <p:cNvPr id="3" name="Content Placeholder 2">
            <a:extLst>
              <a:ext uri="{FF2B5EF4-FFF2-40B4-BE49-F238E27FC236}">
                <a16:creationId xmlns:a16="http://schemas.microsoft.com/office/drawing/2014/main" id="{D6517F17-2178-C59C-9C0B-FFF46FE959B9}"/>
              </a:ext>
            </a:extLst>
          </p:cNvPr>
          <p:cNvSpPr>
            <a:spLocks noGrp="1"/>
          </p:cNvSpPr>
          <p:nvPr>
            <p:ph idx="1"/>
          </p:nvPr>
        </p:nvSpPr>
        <p:spPr/>
        <p:txBody>
          <a:bodyPr/>
          <a:lstStyle/>
          <a:p>
            <a:r>
              <a:rPr lang="en-US" dirty="0"/>
              <a:t>Workers Compensation Retaliation – ORC </a:t>
            </a:r>
            <a:r>
              <a:rPr lang="en-US" dirty="0">
                <a:latin typeface="Verdana" panose="020B0604030504040204" pitchFamily="34" charset="0"/>
                <a:ea typeface="Verdana" panose="020B0604030504040204" pitchFamily="34" charset="0"/>
              </a:rPr>
              <a:t>§4123.90</a:t>
            </a:r>
          </a:p>
          <a:p>
            <a:pPr lvl="1"/>
            <a:r>
              <a:rPr lang="en-US" dirty="0">
                <a:latin typeface="Verdana" panose="020B0604030504040204" pitchFamily="34" charset="0"/>
                <a:ea typeface="Verdana" panose="020B0604030504040204" pitchFamily="34" charset="0"/>
              </a:rPr>
              <a:t>May not “discharge demote, reassign or take any punitive action against any employee because the employee filed a claim or instituted, pursued or testified in any proceedings under the workers’ compensation act…,”</a:t>
            </a:r>
          </a:p>
        </p:txBody>
      </p:sp>
      <p:sp>
        <p:nvSpPr>
          <p:cNvPr id="4" name="Slide Number Placeholder 3">
            <a:extLst>
              <a:ext uri="{FF2B5EF4-FFF2-40B4-BE49-F238E27FC236}">
                <a16:creationId xmlns:a16="http://schemas.microsoft.com/office/drawing/2014/main" id="{8CE8E38D-618C-50B3-06DF-51A799918676}"/>
              </a:ext>
            </a:extLst>
          </p:cNvPr>
          <p:cNvSpPr>
            <a:spLocks noGrp="1"/>
          </p:cNvSpPr>
          <p:nvPr>
            <p:ph type="sldNum" sz="quarter" idx="12"/>
          </p:nvPr>
        </p:nvSpPr>
        <p:spPr/>
        <p:txBody>
          <a:bodyPr/>
          <a:lstStyle/>
          <a:p>
            <a:fld id="{243A79B1-41C3-48A7-9716-2C9A9574FE25}" type="slidenum">
              <a:rPr lang="en-US" smtClean="0"/>
              <a:pPr/>
              <a:t>6</a:t>
            </a:fld>
            <a:endParaRPr lang="en-US" dirty="0"/>
          </a:p>
        </p:txBody>
      </p:sp>
    </p:spTree>
    <p:extLst>
      <p:ext uri="{BB962C8B-B14F-4D97-AF65-F5344CB8AC3E}">
        <p14:creationId xmlns:p14="http://schemas.microsoft.com/office/powerpoint/2010/main" val="106470629"/>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9EB8-D3DC-D8C1-BF84-ADBEE1C82D6D}"/>
              </a:ext>
            </a:extLst>
          </p:cNvPr>
          <p:cNvSpPr>
            <a:spLocks noGrp="1"/>
          </p:cNvSpPr>
          <p:nvPr>
            <p:ph type="title"/>
          </p:nvPr>
        </p:nvSpPr>
        <p:spPr/>
        <p:txBody>
          <a:bodyPr/>
          <a:lstStyle/>
          <a:p>
            <a:r>
              <a:rPr lang="en-US" b="1" dirty="0"/>
              <a:t>Legal Overview (ADA)</a:t>
            </a:r>
          </a:p>
        </p:txBody>
      </p:sp>
      <p:sp>
        <p:nvSpPr>
          <p:cNvPr id="3" name="Content Placeholder 2">
            <a:extLst>
              <a:ext uri="{FF2B5EF4-FFF2-40B4-BE49-F238E27FC236}">
                <a16:creationId xmlns:a16="http://schemas.microsoft.com/office/drawing/2014/main" id="{BA3AE2BB-21D3-82FF-254D-74FD6BC15635}"/>
              </a:ext>
            </a:extLst>
          </p:cNvPr>
          <p:cNvSpPr>
            <a:spLocks noGrp="1"/>
          </p:cNvSpPr>
          <p:nvPr>
            <p:ph idx="1"/>
          </p:nvPr>
        </p:nvSpPr>
        <p:spPr/>
        <p:txBody>
          <a:bodyPr>
            <a:normAutofit fontScale="92500" lnSpcReduction="20000"/>
          </a:bodyPr>
          <a:lstStyle/>
          <a:p>
            <a:r>
              <a:rPr lang="en-US" dirty="0"/>
              <a:t>“Disability” is a physical or mental impairment which substantially limited a major life activity.</a:t>
            </a:r>
          </a:p>
          <a:p>
            <a:pPr lvl="1"/>
            <a:r>
              <a:rPr lang="en-US" dirty="0"/>
              <a:t>No express time duration requirement</a:t>
            </a:r>
          </a:p>
          <a:p>
            <a:pPr lvl="1"/>
            <a:r>
              <a:rPr lang="en-US" dirty="0"/>
              <a:t>Need not be “permanent” or “chronic”</a:t>
            </a:r>
          </a:p>
          <a:p>
            <a:pPr lvl="1"/>
            <a:r>
              <a:rPr lang="en-US" dirty="0"/>
              <a:t>Don’t consider mitigating measures</a:t>
            </a:r>
          </a:p>
          <a:p>
            <a:r>
              <a:rPr lang="en-US" dirty="0"/>
              <a:t>“Reasonable Accommodation” means any change to job which permits the individual to perform the essential job functions. </a:t>
            </a:r>
          </a:p>
          <a:p>
            <a:r>
              <a:rPr lang="en-US" dirty="0"/>
              <a:t>Must be “reasonable” and not an “undue hardship” or pose a “direct threat” to health or safety.</a:t>
            </a:r>
          </a:p>
        </p:txBody>
      </p:sp>
      <p:sp>
        <p:nvSpPr>
          <p:cNvPr id="4" name="Slide Number Placeholder 3">
            <a:extLst>
              <a:ext uri="{FF2B5EF4-FFF2-40B4-BE49-F238E27FC236}">
                <a16:creationId xmlns:a16="http://schemas.microsoft.com/office/drawing/2014/main" id="{F4BD8A93-1ED0-C4D5-E38C-ED6D867BB991}"/>
              </a:ext>
            </a:extLst>
          </p:cNvPr>
          <p:cNvSpPr>
            <a:spLocks noGrp="1"/>
          </p:cNvSpPr>
          <p:nvPr>
            <p:ph type="sldNum" sz="quarter" idx="12"/>
          </p:nvPr>
        </p:nvSpPr>
        <p:spPr/>
        <p:txBody>
          <a:bodyPr/>
          <a:lstStyle/>
          <a:p>
            <a:fld id="{243A79B1-41C3-48A7-9716-2C9A9574FE25}" type="slidenum">
              <a:rPr lang="en-US" smtClean="0"/>
              <a:pPr/>
              <a:t>7</a:t>
            </a:fld>
            <a:endParaRPr lang="en-US" dirty="0"/>
          </a:p>
        </p:txBody>
      </p:sp>
    </p:spTree>
    <p:extLst>
      <p:ext uri="{BB962C8B-B14F-4D97-AF65-F5344CB8AC3E}">
        <p14:creationId xmlns:p14="http://schemas.microsoft.com/office/powerpoint/2010/main" val="1054348153"/>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BF9ED-2DC5-EBC8-2915-AC2736C1C524}"/>
              </a:ext>
            </a:extLst>
          </p:cNvPr>
          <p:cNvSpPr>
            <a:spLocks noGrp="1"/>
          </p:cNvSpPr>
          <p:nvPr>
            <p:ph type="title"/>
          </p:nvPr>
        </p:nvSpPr>
        <p:spPr/>
        <p:txBody>
          <a:bodyPr/>
          <a:lstStyle/>
          <a:p>
            <a:r>
              <a:rPr lang="en-US" b="1" dirty="0"/>
              <a:t>Legal Overview (ADA)(cont’d.)</a:t>
            </a:r>
          </a:p>
        </p:txBody>
      </p:sp>
      <p:sp>
        <p:nvSpPr>
          <p:cNvPr id="3" name="Content Placeholder 2">
            <a:extLst>
              <a:ext uri="{FF2B5EF4-FFF2-40B4-BE49-F238E27FC236}">
                <a16:creationId xmlns:a16="http://schemas.microsoft.com/office/drawing/2014/main" id="{3991C258-E717-CA99-A7B2-8D8E073ACA81}"/>
              </a:ext>
            </a:extLst>
          </p:cNvPr>
          <p:cNvSpPr>
            <a:spLocks noGrp="1"/>
          </p:cNvSpPr>
          <p:nvPr>
            <p:ph idx="1"/>
          </p:nvPr>
        </p:nvSpPr>
        <p:spPr/>
        <p:txBody>
          <a:bodyPr/>
          <a:lstStyle/>
          <a:p>
            <a:r>
              <a:rPr lang="en-US" dirty="0"/>
              <a:t>“Essential” function means “fundamental” to job (i.e., the reason the job exists)</a:t>
            </a:r>
          </a:p>
          <a:p>
            <a:r>
              <a:rPr lang="en-US" dirty="0"/>
              <a:t>Interactive Process required</a:t>
            </a:r>
          </a:p>
          <a:p>
            <a:r>
              <a:rPr lang="en-US" dirty="0"/>
              <a:t>“Undue Hardship” considers:</a:t>
            </a:r>
          </a:p>
          <a:p>
            <a:pPr lvl="1"/>
            <a:r>
              <a:rPr lang="en-US" dirty="0"/>
              <a:t>Nature and net cost</a:t>
            </a:r>
          </a:p>
          <a:p>
            <a:pPr lvl="1"/>
            <a:r>
              <a:rPr lang="en-US" dirty="0"/>
              <a:t>Size and financial capabilities of employer</a:t>
            </a:r>
          </a:p>
          <a:p>
            <a:pPr lvl="1"/>
            <a:r>
              <a:rPr lang="en-US" dirty="0"/>
              <a:t>Impact on operations</a:t>
            </a:r>
          </a:p>
          <a:p>
            <a:pPr lvl="1"/>
            <a:r>
              <a:rPr lang="en-US" dirty="0"/>
              <a:t>Employee morale/reaction NOT Undue Hardship</a:t>
            </a:r>
          </a:p>
        </p:txBody>
      </p:sp>
      <p:sp>
        <p:nvSpPr>
          <p:cNvPr id="4" name="Slide Number Placeholder 3">
            <a:extLst>
              <a:ext uri="{FF2B5EF4-FFF2-40B4-BE49-F238E27FC236}">
                <a16:creationId xmlns:a16="http://schemas.microsoft.com/office/drawing/2014/main" id="{779E6033-C5C1-0C7A-659D-3F61E16704BD}"/>
              </a:ext>
            </a:extLst>
          </p:cNvPr>
          <p:cNvSpPr>
            <a:spLocks noGrp="1"/>
          </p:cNvSpPr>
          <p:nvPr>
            <p:ph type="sldNum" sz="quarter" idx="12"/>
          </p:nvPr>
        </p:nvSpPr>
        <p:spPr/>
        <p:txBody>
          <a:bodyPr/>
          <a:lstStyle/>
          <a:p>
            <a:fld id="{243A79B1-41C3-48A7-9716-2C9A9574FE25}" type="slidenum">
              <a:rPr lang="en-US" smtClean="0"/>
              <a:pPr/>
              <a:t>8</a:t>
            </a:fld>
            <a:endParaRPr lang="en-US" dirty="0"/>
          </a:p>
        </p:txBody>
      </p:sp>
    </p:spTree>
    <p:extLst>
      <p:ext uri="{BB962C8B-B14F-4D97-AF65-F5344CB8AC3E}">
        <p14:creationId xmlns:p14="http://schemas.microsoft.com/office/powerpoint/2010/main" val="1179455365"/>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432C-21FC-0E1B-722A-6F63E34881A1}"/>
              </a:ext>
            </a:extLst>
          </p:cNvPr>
          <p:cNvSpPr>
            <a:spLocks noGrp="1"/>
          </p:cNvSpPr>
          <p:nvPr>
            <p:ph type="title"/>
          </p:nvPr>
        </p:nvSpPr>
        <p:spPr/>
        <p:txBody>
          <a:bodyPr/>
          <a:lstStyle/>
          <a:p>
            <a:r>
              <a:rPr lang="en-US" b="1" dirty="0"/>
              <a:t>Legal Overview (ADA)(cont’d.)</a:t>
            </a:r>
          </a:p>
        </p:txBody>
      </p:sp>
      <p:sp>
        <p:nvSpPr>
          <p:cNvPr id="3" name="Content Placeholder 2">
            <a:extLst>
              <a:ext uri="{FF2B5EF4-FFF2-40B4-BE49-F238E27FC236}">
                <a16:creationId xmlns:a16="http://schemas.microsoft.com/office/drawing/2014/main" id="{4B7DD064-24D1-62CD-E3A0-930363E5E99A}"/>
              </a:ext>
            </a:extLst>
          </p:cNvPr>
          <p:cNvSpPr>
            <a:spLocks noGrp="1"/>
          </p:cNvSpPr>
          <p:nvPr>
            <p:ph idx="1"/>
          </p:nvPr>
        </p:nvSpPr>
        <p:spPr/>
        <p:txBody>
          <a:bodyPr>
            <a:normAutofit fontScale="92500" lnSpcReduction="10000"/>
          </a:bodyPr>
          <a:lstStyle/>
          <a:p>
            <a:r>
              <a:rPr lang="en-US" dirty="0"/>
              <a:t>Common ADA Accommodations:</a:t>
            </a:r>
          </a:p>
          <a:p>
            <a:pPr lvl="2"/>
            <a:r>
              <a:rPr lang="en-US" dirty="0"/>
              <a:t>Accessibility</a:t>
            </a:r>
          </a:p>
          <a:p>
            <a:pPr lvl="2"/>
            <a:r>
              <a:rPr lang="en-US" dirty="0"/>
              <a:t>Job Restructuring</a:t>
            </a:r>
          </a:p>
          <a:p>
            <a:pPr lvl="3"/>
            <a:r>
              <a:rPr lang="en-US" dirty="0"/>
              <a:t>“Essential” Functions need not be changed</a:t>
            </a:r>
          </a:p>
          <a:p>
            <a:pPr lvl="3"/>
            <a:r>
              <a:rPr lang="en-US" dirty="0"/>
              <a:t>“Light” or “Transitional” Duty not required by ADA</a:t>
            </a:r>
          </a:p>
          <a:p>
            <a:pPr lvl="2"/>
            <a:r>
              <a:rPr lang="en-US" dirty="0"/>
              <a:t>Modified Work Schedules</a:t>
            </a:r>
          </a:p>
          <a:p>
            <a:pPr lvl="2"/>
            <a:r>
              <a:rPr lang="en-US" dirty="0"/>
              <a:t>Equipment/Services</a:t>
            </a:r>
          </a:p>
          <a:p>
            <a:pPr lvl="2"/>
            <a:r>
              <a:rPr lang="en-US" dirty="0"/>
              <a:t>Reassignment (Last Resort)</a:t>
            </a:r>
          </a:p>
          <a:p>
            <a:pPr lvl="3"/>
            <a:r>
              <a:rPr lang="en-US" dirty="0"/>
              <a:t>Need not create a job, must be open and available job which –</a:t>
            </a:r>
            <a:r>
              <a:rPr lang="en-US" dirty="0" err="1"/>
              <a:t>ee</a:t>
            </a:r>
            <a:r>
              <a:rPr lang="en-US" dirty="0"/>
              <a:t> is “qualified” to perform</a:t>
            </a:r>
          </a:p>
          <a:p>
            <a:pPr lvl="3"/>
            <a:r>
              <a:rPr lang="en-US" dirty="0"/>
              <a:t>No bumping/need not alter seniority system (unless exceptions made for other reasons)</a:t>
            </a:r>
          </a:p>
        </p:txBody>
      </p:sp>
      <p:sp>
        <p:nvSpPr>
          <p:cNvPr id="4" name="Slide Number Placeholder 3">
            <a:extLst>
              <a:ext uri="{FF2B5EF4-FFF2-40B4-BE49-F238E27FC236}">
                <a16:creationId xmlns:a16="http://schemas.microsoft.com/office/drawing/2014/main" id="{9EAB2D35-2B45-63EF-82B5-00D162A0A5A2}"/>
              </a:ext>
            </a:extLst>
          </p:cNvPr>
          <p:cNvSpPr>
            <a:spLocks noGrp="1"/>
          </p:cNvSpPr>
          <p:nvPr>
            <p:ph type="sldNum" sz="quarter" idx="12"/>
          </p:nvPr>
        </p:nvSpPr>
        <p:spPr/>
        <p:txBody>
          <a:bodyPr/>
          <a:lstStyle/>
          <a:p>
            <a:fld id="{243A79B1-41C3-48A7-9716-2C9A9574FE25}" type="slidenum">
              <a:rPr lang="en-US" smtClean="0"/>
              <a:pPr/>
              <a:t>9</a:t>
            </a:fld>
            <a:endParaRPr lang="en-US" dirty="0"/>
          </a:p>
        </p:txBody>
      </p:sp>
    </p:spTree>
    <p:extLst>
      <p:ext uri="{BB962C8B-B14F-4D97-AF65-F5344CB8AC3E}">
        <p14:creationId xmlns:p14="http://schemas.microsoft.com/office/powerpoint/2010/main" val="1056691032"/>
      </p:ext>
    </p:extLst>
  </p:cSld>
  <p:clrMapOvr>
    <a:masterClrMapping/>
  </p:clrMapOvr>
  <p:transition>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782</Words>
  <Application>Microsoft Office PowerPoint</Application>
  <PresentationFormat>On-screen Show (4:3)</PresentationFormat>
  <Paragraphs>106</Paragraphs>
  <Slides>13</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Arial</vt:lpstr>
      <vt:lpstr>Arial Black</vt:lpstr>
      <vt:lpstr>Calibri</vt:lpstr>
      <vt:lpstr>Verdana</vt:lpstr>
      <vt:lpstr>Wingdings</vt:lpstr>
      <vt:lpstr>Office Theme</vt:lpstr>
      <vt:lpstr>1_Custom Design</vt:lpstr>
      <vt:lpstr>Custom Design</vt:lpstr>
      <vt:lpstr>PowerPoint Presentation</vt:lpstr>
      <vt:lpstr>Our Goals Today</vt:lpstr>
      <vt:lpstr>Case Study</vt:lpstr>
      <vt:lpstr>Questions to Consider</vt:lpstr>
      <vt:lpstr>Legal Overview</vt:lpstr>
      <vt:lpstr>Legal Overview (cont’d.)</vt:lpstr>
      <vt:lpstr>Legal Overview (ADA)</vt:lpstr>
      <vt:lpstr>Legal Overview (ADA)(cont’d.)</vt:lpstr>
      <vt:lpstr>Legal Overview (ADA)(cont’d.)</vt:lpstr>
      <vt:lpstr>Legal Overview (ADA) (cont’d)</vt:lpstr>
      <vt:lpstr>Legal Overview (FMLA) (cont’d.)</vt:lpstr>
      <vt:lpstr>Some Best Practices/Suggestions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2023-09-28T14:58:09Z</dcterms:created>
  <dcterms:modified xsi:type="dcterms:W3CDTF">2023-09-28T14:58:23Z</dcterms:modified>
</cp:coreProperties>
</file>